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8835F-C4C4-4A46-9E59-C73FF1CE140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4D2BD-910E-4D89-9A4D-4FEA7FE7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59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F38A-7B0E-449F-8DAB-D8EE284370EF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8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3AEF-52BC-4D76-99F9-676BDC9DFE36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1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F4A8-CF87-410C-B628-A4CCA9BC5932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7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394B-3EED-4296-8928-64E13F6C8661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2658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9E76-3F6B-4D61-9936-70E341BCB4F1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8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057C1-AB17-46F3-8AB6-17B53A0CD932}" type="datetime1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0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6889-0ACA-430C-9C3B-DC066CD1E84C}" type="datetime1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68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D00E-94A3-41F3-869A-CA6AB2A9E904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62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65A9-85F3-4593-A646-F1F4929B6C53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3965-292D-41D6-82BF-BCF10CE6E645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9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1DC6-D0A6-41BD-9E55-E70F3A594D56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9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3BF1-87F3-4811-87B6-F9A0E59E8D3E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0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F6B-6602-4FF6-90F6-C8753620DB88}" type="datetime1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89AA-7FDA-4607-8FE2-8874CF0D8431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0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ED29-7BDD-4995-98CE-EB9B73465344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4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32F8-9822-4D54-A360-612F0DBEA4A4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D240-69BF-4007-AD6F-62FAE22291DC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E9493E-E329-4F5B-92AC-33C50C65E1DB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CF811-6A3B-44FA-A99E-64EF27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20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skillsyouneed.com/general/transferable-skill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Transferrable Skills?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Bridging the Skills Gap – Are you Skilled to Kill? –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2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Transferable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10789"/>
            <a:ext cx="10813869" cy="4766174"/>
          </a:xfrm>
        </p:spPr>
        <p:txBody>
          <a:bodyPr>
            <a:noAutofit/>
          </a:bodyPr>
          <a:lstStyle/>
          <a:p>
            <a:r>
              <a:rPr lang="en-US" sz="3200" dirty="0" smtClean="0"/>
              <a:t>Universal skills that you can easily take with you from one business or job to another. </a:t>
            </a:r>
          </a:p>
          <a:p>
            <a:r>
              <a:rPr lang="en-US" sz="3200" dirty="0" smtClean="0"/>
              <a:t>They are skills you have used in the past that may relate to future jobs. </a:t>
            </a:r>
          </a:p>
          <a:p>
            <a:r>
              <a:rPr lang="en-US" sz="3200" dirty="0" smtClean="0"/>
              <a:t>Jobseekers often feel they must look for the same job or title they last held. </a:t>
            </a:r>
          </a:p>
          <a:p>
            <a:r>
              <a:rPr lang="en-US" sz="3200" dirty="0" smtClean="0"/>
              <a:t>This puts limits on the types of jobs you look for. </a:t>
            </a:r>
          </a:p>
          <a:p>
            <a:r>
              <a:rPr lang="en-US" sz="3200" dirty="0" smtClean="0"/>
              <a:t>By identifying your transferable skills, you will open up more job opportunities.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Bridging the Skills Gap – Are you Skilled to Kill? –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4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06" y="104504"/>
            <a:ext cx="11170856" cy="15544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 is an example of how the single skill, </a:t>
            </a:r>
            <a:r>
              <a:rPr lang="en-US" b="1" dirty="0" smtClean="0"/>
              <a:t>organization</a:t>
            </a:r>
            <a:r>
              <a:rPr lang="en-US" dirty="0" smtClean="0"/>
              <a:t>, is transferable across different occupations.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132" t="45103" r="16862" b="45591"/>
          <a:stretch/>
        </p:blipFill>
        <p:spPr>
          <a:xfrm>
            <a:off x="209006" y="1985554"/>
            <a:ext cx="11530276" cy="110381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4606" y="3089367"/>
            <a:ext cx="11314675" cy="3324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>If you are able to use a skill in one work situation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700" dirty="0" smtClean="0"/>
              <a:t>you should be able to use it in another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700" dirty="0" smtClean="0"/>
              <a:t>even if the work appears completely unrelated to your past employment or educational experience. </a:t>
            </a:r>
            <a:br>
              <a:rPr lang="en-US" sz="3700" dirty="0" smtClean="0"/>
            </a:br>
            <a:endParaRPr lang="en-US" sz="37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>At least 50% of what may be expected of you in a new job can often consist of transferable skills.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 descr="Bridging the Skills Gap – Are you Skilled to Kill? – Th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4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670" y="0"/>
            <a:ext cx="9404723" cy="1400530"/>
          </a:xfrm>
        </p:spPr>
        <p:txBody>
          <a:bodyPr/>
          <a:lstStyle/>
          <a:p>
            <a:r>
              <a:rPr lang="en-US" dirty="0" smtClean="0"/>
              <a:t>Secretarial/Clerical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110077"/>
              </p:ext>
            </p:extLst>
          </p:nvPr>
        </p:nvGraphicFramePr>
        <p:xfrm>
          <a:off x="554670" y="875211"/>
          <a:ext cx="10783890" cy="5773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4630">
                  <a:extLst>
                    <a:ext uri="{9D8B030D-6E8A-4147-A177-3AD203B41FA5}">
                      <a16:colId xmlns:a16="http://schemas.microsoft.com/office/drawing/2014/main" val="971875168"/>
                    </a:ext>
                  </a:extLst>
                </a:gridCol>
                <a:gridCol w="3594630">
                  <a:extLst>
                    <a:ext uri="{9D8B030D-6E8A-4147-A177-3AD203B41FA5}">
                      <a16:colId xmlns:a16="http://schemas.microsoft.com/office/drawing/2014/main" val="1445082470"/>
                    </a:ext>
                  </a:extLst>
                </a:gridCol>
                <a:gridCol w="3594630">
                  <a:extLst>
                    <a:ext uri="{9D8B030D-6E8A-4147-A177-3AD203B41FA5}">
                      <a16:colId xmlns:a16="http://schemas.microsoft.com/office/drawing/2014/main" val="1242060580"/>
                    </a:ext>
                  </a:extLst>
                </a:gridCol>
              </a:tblGrid>
              <a:tr h="3773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 Occupations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538293"/>
                  </a:ext>
                </a:extLst>
              </a:tr>
              <a:tr h="5396446">
                <a:tc>
                  <a:txBody>
                    <a:bodyPr/>
                    <a:lstStyle/>
                    <a:p>
                      <a:r>
                        <a:rPr lang="en-US" dirty="0" smtClean="0"/>
                        <a:t>Helen has 15 years of experience in a job with diverse tasks.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She is skilled at answering multi-line phone systems, greeting customers, typing correspondence, and transcribing in minutes.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She uses the latest computer system for correspondence and databases.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She also maintains electronic appointment books, prepares materials for meetings, orders office supplies, and makes travel plans.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Customer service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Active listening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Organization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Management of multiple projects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Attention to details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Prioritize tasks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Time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 Manager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Purchasing agent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Manage repair or service calls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Customer service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Intake worker in human service or medical field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Insurance clerk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78556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Bridging the Skills Gap – Are you Skilled to Kill? –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55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10" y="217587"/>
            <a:ext cx="9404723" cy="1400530"/>
          </a:xfrm>
        </p:spPr>
        <p:txBody>
          <a:bodyPr/>
          <a:lstStyle/>
          <a:p>
            <a:r>
              <a:rPr lang="en-US" dirty="0" smtClean="0"/>
              <a:t>Material Handler/Laborer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301447"/>
              </p:ext>
            </p:extLst>
          </p:nvPr>
        </p:nvGraphicFramePr>
        <p:xfrm>
          <a:off x="541610" y="1214846"/>
          <a:ext cx="10757760" cy="5467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920">
                  <a:extLst>
                    <a:ext uri="{9D8B030D-6E8A-4147-A177-3AD203B41FA5}">
                      <a16:colId xmlns:a16="http://schemas.microsoft.com/office/drawing/2014/main" val="3414699026"/>
                    </a:ext>
                  </a:extLst>
                </a:gridCol>
                <a:gridCol w="3585920">
                  <a:extLst>
                    <a:ext uri="{9D8B030D-6E8A-4147-A177-3AD203B41FA5}">
                      <a16:colId xmlns:a16="http://schemas.microsoft.com/office/drawing/2014/main" val="864991976"/>
                    </a:ext>
                  </a:extLst>
                </a:gridCol>
                <a:gridCol w="3585920">
                  <a:extLst>
                    <a:ext uri="{9D8B030D-6E8A-4147-A177-3AD203B41FA5}">
                      <a16:colId xmlns:a16="http://schemas.microsoft.com/office/drawing/2014/main" val="1991589573"/>
                    </a:ext>
                  </a:extLst>
                </a:gridCol>
              </a:tblGrid>
              <a:tr h="375447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 Occupations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870503"/>
                  </a:ext>
                </a:extLst>
              </a:tr>
              <a:tr h="5091676">
                <a:tc>
                  <a:txBody>
                    <a:bodyPr/>
                    <a:lstStyle/>
                    <a:p>
                      <a:r>
                        <a:rPr lang="en-US" dirty="0" smtClean="0"/>
                        <a:t>Joseph is a worker who uses his physical strength all day to move heavy objects.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 his job, he needs to detect product problems by visual inspection.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He fixes these problems by using hand and power tools.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It is important that he is punctual, follows safety procedures, and meets production levels.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Knowledge of how to use hand and power tools for repair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Understanding of how materials are assembled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Plan when storing or loading materials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Assistant carpenter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Shipping and receiving clerk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Delivery person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Moving and storage worker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034262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5</a:t>
            </a:fld>
            <a:endParaRPr lang="en-US"/>
          </a:p>
        </p:txBody>
      </p:sp>
      <p:pic>
        <p:nvPicPr>
          <p:cNvPr id="11" name="Picture 10" descr="Bridging the Skills Gap – Are you Skilled to Kill? –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1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152273"/>
            <a:ext cx="9404723" cy="1400530"/>
          </a:xfrm>
        </p:spPr>
        <p:txBody>
          <a:bodyPr/>
          <a:lstStyle/>
          <a:p>
            <a:r>
              <a:rPr lang="en-US" dirty="0" smtClean="0"/>
              <a:t>Retail Salesperson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416010"/>
              </p:ext>
            </p:extLst>
          </p:nvPr>
        </p:nvGraphicFramePr>
        <p:xfrm>
          <a:off x="646112" y="1071154"/>
          <a:ext cx="10718574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858">
                  <a:extLst>
                    <a:ext uri="{9D8B030D-6E8A-4147-A177-3AD203B41FA5}">
                      <a16:colId xmlns:a16="http://schemas.microsoft.com/office/drawing/2014/main" val="2482330515"/>
                    </a:ext>
                  </a:extLst>
                </a:gridCol>
                <a:gridCol w="3572858">
                  <a:extLst>
                    <a:ext uri="{9D8B030D-6E8A-4147-A177-3AD203B41FA5}">
                      <a16:colId xmlns:a16="http://schemas.microsoft.com/office/drawing/2014/main" val="2613534686"/>
                    </a:ext>
                  </a:extLst>
                </a:gridCol>
                <a:gridCol w="3572858">
                  <a:extLst>
                    <a:ext uri="{9D8B030D-6E8A-4147-A177-3AD203B41FA5}">
                      <a16:colId xmlns:a16="http://schemas.microsoft.com/office/drawing/2014/main" val="2758823358"/>
                    </a:ext>
                  </a:extLst>
                </a:gridCol>
              </a:tblGrid>
              <a:tr h="5745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Title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Skills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Target Occupations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59887"/>
                  </a:ext>
                </a:extLst>
              </a:tr>
              <a:tr h="5003308">
                <a:tc>
                  <a:txBody>
                    <a:bodyPr/>
                    <a:lstStyle/>
                    <a:p>
                      <a:r>
                        <a:rPr lang="en-US" dirty="0" smtClean="0"/>
                        <a:t>Joan worked for 10 years as a cashier in one organization, achieving a high salary for her skills.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She has knowledge of many functions of the retail business because she floated among several departments over the years.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Joan’s co-workers often praise her for her ability to step in during tense situations and calm people 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service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High accuracy and ability to learn new information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Relaying information to others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service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Insurance agent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Receptionist Banker or Teller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Outside or inside sales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85171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 descr="Bridging the Skills Gap – Are you Skilled to Kill? –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1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More on Transferable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F811-6A3B-44FA-A99E-64EF27FE95C2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Bridging the Skills Gap – Are you Skilled to Kill? – Th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39" y="144054"/>
            <a:ext cx="910048" cy="6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46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181017FD-434B-4C6D-ACCE-157ED4B51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844625-D96A-4974-AE83-316143004B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7B0DFA-D4E3-44A8-9757-07ECF27CFE00}">
  <ds:schemaRefs>
    <ds:schemaRef ds:uri="d2816622-cc35-45ff-b38d-8694946a657f"/>
    <ds:schemaRef ds:uri="http://purl.org/dc/elements/1.1/"/>
    <ds:schemaRef ds:uri="968dbe4d-483c-4bd7-8c7b-287a3305d3b6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470</Words>
  <Application>Microsoft Office PowerPoint</Application>
  <PresentationFormat>Widescreen</PresentationFormat>
  <Paragraphs>101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What are Transferrable Skills?</vt:lpstr>
      <vt:lpstr>Transferable Skills</vt:lpstr>
      <vt:lpstr>Here is an example of how the single skill, organization, is transferable across different occupations. </vt:lpstr>
      <vt:lpstr>Secretarial/Clerical</vt:lpstr>
      <vt:lpstr>Material Handler/Laborer</vt:lpstr>
      <vt:lpstr>Retail Salesperson </vt:lpstr>
      <vt:lpstr>More on Transferable Skills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Transferrable Skills</dc:title>
  <dc:creator>Ellsworth, Tricia</dc:creator>
  <cp:lastModifiedBy>Ellsworth, Tricia</cp:lastModifiedBy>
  <cp:revision>23</cp:revision>
  <dcterms:created xsi:type="dcterms:W3CDTF">2020-04-08T17:30:29Z</dcterms:created>
  <dcterms:modified xsi:type="dcterms:W3CDTF">2020-04-11T13:14:53Z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